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06" r:id="rId1"/>
  </p:sldMasterIdLst>
  <p:notesMasterIdLst>
    <p:notesMasterId r:id="rId15"/>
  </p:notesMasterIdLst>
  <p:sldIdLst>
    <p:sldId id="294" r:id="rId2"/>
    <p:sldId id="319" r:id="rId3"/>
    <p:sldId id="325" r:id="rId4"/>
    <p:sldId id="326" r:id="rId5"/>
    <p:sldId id="327" r:id="rId6"/>
    <p:sldId id="328" r:id="rId7"/>
    <p:sldId id="329" r:id="rId8"/>
    <p:sldId id="318" r:id="rId9"/>
    <p:sldId id="322" r:id="rId10"/>
    <p:sldId id="323" r:id="rId11"/>
    <p:sldId id="311" r:id="rId12"/>
    <p:sldId id="312" r:id="rId13"/>
    <p:sldId id="320" r:id="rId14"/>
  </p:sldIdLst>
  <p:sldSz cx="1625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93605"/>
  </p:normalViewPr>
  <p:slideViewPr>
    <p:cSldViewPr snapToGrid="0" snapToObjects="1">
      <p:cViewPr varScale="1">
        <p:scale>
          <a:sx n="90" d="100"/>
          <a:sy n="90" d="100"/>
        </p:scale>
        <p:origin x="1096" y="192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74769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1" name="Shape 5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624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Shape 6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51894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6221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0422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2559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74747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8301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4" name="Shape 5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0647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0" name="Shape 6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51061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97378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6" name="Shape 6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6844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678" y="889217"/>
            <a:ext cx="15174644" cy="2732951"/>
          </a:xfrm>
          <a:prstGeom prst="rect">
            <a:avLst/>
          </a:prstGeom>
          <a:effectLst>
            <a:innerShdw blurRad="482600" dist="50800" dir="13500000">
              <a:srgbClr val="000000">
                <a:alpha val="37000"/>
              </a:srgbClr>
            </a:inn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lIns="162553" tIns="81276" rIns="162553" bIns="81276"/>
          <a:lstStyle>
            <a:lvl1pPr>
              <a:defRPr sz="6200" b="1" i="0" cap="none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7135" y="5181600"/>
            <a:ext cx="13392187" cy="2336800"/>
          </a:xfrm>
        </p:spPr>
        <p:txBody>
          <a:bodyPr>
            <a:normAutofit/>
          </a:bodyPr>
          <a:lstStyle>
            <a:lvl1pPr marL="0" indent="0" algn="ctr">
              <a:buNone/>
              <a:defRPr sz="5500" b="1" i="0" baseline="0">
                <a:solidFill>
                  <a:srgbClr val="FDC227"/>
                </a:solidFill>
                <a:effectLst>
                  <a:innerShdw blurRad="63500" dist="50800" dir="13500000">
                    <a:srgbClr val="000000">
                      <a:alpha val="9000"/>
                    </a:srgbClr>
                  </a:innerShdw>
                </a:effectLst>
                <a:latin typeface="Gill Sans SemiBold"/>
                <a:cs typeface="Georgia"/>
              </a:defRPr>
            </a:lvl1pPr>
            <a:lvl2pPr marL="8127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0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3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5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0276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155700" y="762000"/>
            <a:ext cx="13932000" cy="177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760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02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178" y="905084"/>
            <a:ext cx="14991644" cy="1247721"/>
          </a:xfrm>
          <a:prstGeom prst="rect">
            <a:avLst/>
          </a:prstGeom>
        </p:spPr>
        <p:txBody>
          <a:bodyPr lIns="162553" tIns="81276" rIns="162553" bIns="81276"/>
          <a:lstStyle>
            <a:lvl1pPr>
              <a:defRPr sz="6200" b="1" i="0" cap="none" baseline="0">
                <a:solidFill>
                  <a:srgbClr val="FFCB05"/>
                </a:solidFill>
                <a:effectLst>
                  <a:innerShdw blurRad="63500" dist="50800" dir="13500000">
                    <a:srgbClr val="000000">
                      <a:alpha val="14000"/>
                    </a:srgbClr>
                  </a:innerShdw>
                </a:effectLst>
                <a:latin typeface="Gill Sans SemiBold"/>
                <a:cs typeface="Georgi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475702"/>
            <a:ext cx="14630400" cy="5902068"/>
          </a:xfrm>
        </p:spPr>
        <p:txBody>
          <a:bodyPr/>
          <a:lstStyle>
            <a:lvl1pPr marL="857250" indent="-85725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6553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683" y="1366549"/>
            <a:ext cx="15400421" cy="1816100"/>
          </a:xfrm>
          <a:prstGeom prst="rect">
            <a:avLst/>
          </a:prstGeom>
        </p:spPr>
        <p:txBody>
          <a:bodyPr lIns="162553" tIns="81276" rIns="162553" bIns="81276" anchor="t"/>
          <a:lstStyle>
            <a:lvl1pPr algn="ctr">
              <a:defRPr sz="6200" b="1" i="0" cap="none">
                <a:solidFill>
                  <a:schemeClr val="bg1"/>
                </a:solidFill>
                <a:latin typeface="Gill Sans SemiBold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4112" y="4919579"/>
            <a:ext cx="13817600" cy="956288"/>
          </a:xfrm>
        </p:spPr>
        <p:txBody>
          <a:bodyPr anchor="b">
            <a:normAutofit/>
          </a:bodyPr>
          <a:lstStyle>
            <a:lvl1pPr marL="0" indent="0" algn="ctr">
              <a:buNone/>
              <a:defRPr sz="4300">
                <a:solidFill>
                  <a:srgbClr val="FDC227"/>
                </a:solidFill>
              </a:defRPr>
            </a:lvl1pPr>
            <a:lvl2pPr marL="81276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553893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267" y="885296"/>
            <a:ext cx="14630400" cy="1248306"/>
          </a:xfrm>
          <a:prstGeom prst="rect">
            <a:avLst/>
          </a:prstGeom>
        </p:spPr>
        <p:txBody>
          <a:bodyPr lIns="162553" tIns="81276" rIns="162553" bIns="81276"/>
          <a:lstStyle>
            <a:lvl1pPr>
              <a:defRPr sz="5700" b="1" i="0" cap="none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2133602"/>
            <a:ext cx="7179733" cy="6034617"/>
          </a:xfrm>
        </p:spPr>
        <p:txBody>
          <a:bodyPr/>
          <a:lstStyle>
            <a:lvl1pPr>
              <a:defRPr sz="3200" b="1" i="0" cap="none">
                <a:solidFill>
                  <a:srgbClr val="FDC227"/>
                </a:solidFill>
                <a:latin typeface="Gill Sans SemiBold"/>
                <a:cs typeface="Lucida Grande"/>
              </a:defRPr>
            </a:lvl1pPr>
            <a:lvl2pPr>
              <a:defRPr sz="2800" b="0" i="1">
                <a:latin typeface="Gill Sans SemiBold"/>
                <a:cs typeface="Lucida Grande"/>
              </a:defRPr>
            </a:lvl2pPr>
            <a:lvl3pPr>
              <a:defRPr sz="2800" b="0" i="1">
                <a:latin typeface="Gill Sans SemiBold"/>
                <a:cs typeface="Lucida Grande"/>
              </a:defRPr>
            </a:lvl3pPr>
            <a:lvl4pPr>
              <a:defRPr sz="2800" b="0" i="1">
                <a:latin typeface="Gill Sans SemiBold"/>
                <a:cs typeface="Lucida Grande"/>
              </a:defRPr>
            </a:lvl4pPr>
            <a:lvl5pPr>
              <a:defRPr sz="2800" b="0" i="1">
                <a:latin typeface="Gill Sans SemiBold"/>
                <a:cs typeface="Lucida Grande"/>
              </a:defRPr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3467" y="2133602"/>
            <a:ext cx="7179733" cy="6034617"/>
          </a:xfrm>
        </p:spPr>
        <p:txBody>
          <a:bodyPr/>
          <a:lstStyle>
            <a:lvl1pPr>
              <a:defRPr sz="3200" b="0" i="0">
                <a:solidFill>
                  <a:srgbClr val="FDC227"/>
                </a:solidFill>
                <a:latin typeface="Gill Sans SemiBold"/>
                <a:cs typeface="Lucida Grande"/>
              </a:defRPr>
            </a:lvl1pPr>
            <a:lvl2pPr>
              <a:defRPr sz="2800" b="0" i="1">
                <a:latin typeface="Gill Sans SemiBold"/>
                <a:cs typeface="Lucida Grande"/>
              </a:defRPr>
            </a:lvl2pPr>
            <a:lvl3pPr>
              <a:defRPr sz="2800" b="0" i="1">
                <a:latin typeface="Gill Sans SemiBold"/>
                <a:cs typeface="Lucida Grande"/>
              </a:defRPr>
            </a:lvl3pPr>
            <a:lvl4pPr>
              <a:defRPr sz="2800" b="0" i="1">
                <a:latin typeface="Gill Sans SemiBold"/>
                <a:cs typeface="Lucida Grande"/>
              </a:defRPr>
            </a:lvl4pPr>
            <a:lvl5pPr>
              <a:defRPr sz="2800" b="0" i="1">
                <a:latin typeface="Gill Sans SemiBold"/>
                <a:cs typeface="Lucida Grande"/>
              </a:defRPr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1715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820646"/>
            <a:ext cx="14630400" cy="1226172"/>
          </a:xfrm>
          <a:prstGeom prst="rect">
            <a:avLst/>
          </a:prstGeom>
        </p:spPr>
        <p:txBody>
          <a:bodyPr lIns="162553" tIns="81276" rIns="162553" bIns="81276"/>
          <a:lstStyle>
            <a:lvl1pPr>
              <a:defRPr sz="5700" b="0" i="0" cap="none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046818"/>
            <a:ext cx="7182556" cy="853017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 i="0" cap="none">
                <a:solidFill>
                  <a:srgbClr val="FDC227"/>
                </a:solidFill>
                <a:effectLst/>
                <a:latin typeface="Gill Sans SemiBold"/>
                <a:cs typeface="Lucida Grande"/>
              </a:defRPr>
            </a:lvl1pPr>
            <a:lvl2pPr marL="812764" indent="0">
              <a:buNone/>
              <a:defRPr sz="3600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00" b="1"/>
            </a:lvl4pPr>
            <a:lvl5pPr marL="3251058" indent="0">
              <a:buNone/>
              <a:defRPr sz="2800" b="1"/>
            </a:lvl5pPr>
            <a:lvl6pPr marL="4063822" indent="0">
              <a:buNone/>
              <a:defRPr sz="2800" b="1"/>
            </a:lvl6pPr>
            <a:lvl7pPr marL="4876587" indent="0">
              <a:buNone/>
              <a:defRPr sz="2800" b="1"/>
            </a:lvl7pPr>
            <a:lvl8pPr marL="5689351" indent="0">
              <a:buNone/>
              <a:defRPr sz="2800" b="1"/>
            </a:lvl8pPr>
            <a:lvl9pPr marL="6502116" indent="0">
              <a:buNone/>
              <a:defRPr sz="2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2800" y="3232187"/>
            <a:ext cx="7182556" cy="5268384"/>
          </a:xfrm>
        </p:spPr>
        <p:txBody>
          <a:bodyPr/>
          <a:lstStyle>
            <a:lvl1pPr>
              <a:defRPr sz="3200">
                <a:latin typeface="Gill Sans SemiBold"/>
                <a:cs typeface="Lucida Grande"/>
              </a:defRPr>
            </a:lvl1pPr>
            <a:lvl2pPr>
              <a:defRPr sz="2800" b="0" i="1">
                <a:latin typeface="Gill Sans SemiBold"/>
                <a:cs typeface="Lucida Grande"/>
              </a:defRPr>
            </a:lvl2pPr>
            <a:lvl3pPr>
              <a:defRPr sz="2800" b="0" i="1">
                <a:latin typeface="Gill Sans SemiBold"/>
                <a:cs typeface="Lucida Grande"/>
              </a:defRPr>
            </a:lvl3pPr>
            <a:lvl4pPr>
              <a:defRPr sz="2800" b="0" i="1">
                <a:latin typeface="Gill Sans SemiBold"/>
                <a:cs typeface="Lucida Grande"/>
              </a:defRPr>
            </a:lvl4pPr>
            <a:lvl5pPr>
              <a:defRPr sz="2800" b="0" i="1">
                <a:latin typeface="Gill Sans SemiBold"/>
                <a:cs typeface="Lucida Grande"/>
              </a:defRPr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7825" y="2046818"/>
            <a:ext cx="7185378" cy="853017"/>
          </a:xfrm>
        </p:spPr>
        <p:txBody>
          <a:bodyPr anchor="b">
            <a:normAutofit/>
          </a:bodyPr>
          <a:lstStyle>
            <a:lvl1pPr marL="0" indent="0" algn="ctr">
              <a:buNone/>
              <a:defRPr sz="3600" b="0">
                <a:solidFill>
                  <a:srgbClr val="FDC227"/>
                </a:solidFill>
                <a:effectLst/>
                <a:latin typeface="Gill Sans SemiBold"/>
                <a:cs typeface="Lucida Grande"/>
              </a:defRPr>
            </a:lvl1pPr>
            <a:lvl2pPr marL="812764" indent="0">
              <a:buNone/>
              <a:defRPr sz="3600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00" b="1"/>
            </a:lvl4pPr>
            <a:lvl5pPr marL="3251058" indent="0">
              <a:buNone/>
              <a:defRPr sz="2800" b="1"/>
            </a:lvl5pPr>
            <a:lvl6pPr marL="4063822" indent="0">
              <a:buNone/>
              <a:defRPr sz="2800" b="1"/>
            </a:lvl6pPr>
            <a:lvl7pPr marL="4876587" indent="0">
              <a:buNone/>
              <a:defRPr sz="2800" b="1"/>
            </a:lvl7pPr>
            <a:lvl8pPr marL="5689351" indent="0">
              <a:buNone/>
              <a:defRPr sz="2800" b="1"/>
            </a:lvl8pPr>
            <a:lvl9pPr marL="6502116" indent="0">
              <a:buNone/>
              <a:defRPr sz="2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57823" y="3232187"/>
            <a:ext cx="7185378" cy="5268384"/>
          </a:xfrm>
        </p:spPr>
        <p:txBody>
          <a:bodyPr/>
          <a:lstStyle>
            <a:lvl1pPr>
              <a:defRPr sz="3200">
                <a:latin typeface="Gill Sans SemiBold"/>
                <a:cs typeface="Lucida Grande"/>
              </a:defRPr>
            </a:lvl1pPr>
            <a:lvl2pPr>
              <a:defRPr sz="2800" b="0" i="1">
                <a:latin typeface="Gill Sans SemiBold"/>
                <a:cs typeface="Lucida Grande"/>
              </a:defRPr>
            </a:lvl2pPr>
            <a:lvl3pPr>
              <a:defRPr sz="2800" b="0" i="1">
                <a:latin typeface="Gill Sans SemiBold"/>
                <a:cs typeface="Lucida Grande"/>
              </a:defRPr>
            </a:lvl3pPr>
            <a:lvl4pPr>
              <a:defRPr sz="2800" b="0" i="1">
                <a:latin typeface="Gill Sans SemiBold"/>
                <a:cs typeface="Lucida Grande"/>
              </a:defRPr>
            </a:lvl4pPr>
            <a:lvl5pPr>
              <a:defRPr sz="2800" b="0" i="1">
                <a:latin typeface="Gill Sans SemiBold"/>
                <a:cs typeface="Lucida Grande"/>
              </a:defRPr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8346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277099"/>
            <a:ext cx="14630400" cy="1226172"/>
          </a:xfrm>
          <a:prstGeom prst="rect">
            <a:avLst/>
          </a:prstGeom>
        </p:spPr>
        <p:txBody>
          <a:bodyPr lIns="162553" tIns="81276" rIns="162553" bIns="81276"/>
          <a:lstStyle>
            <a:lvl1pPr>
              <a:defRPr sz="5300" b="1" i="0" cap="none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947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682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3" y="888973"/>
            <a:ext cx="5348112" cy="1238388"/>
          </a:xfrm>
          <a:prstGeom prst="rect">
            <a:avLst/>
          </a:prstGeom>
        </p:spPr>
        <p:txBody>
          <a:bodyPr lIns="162553" tIns="81276" rIns="162553" bIns="81276" anchor="b"/>
          <a:lstStyle>
            <a:lvl1pPr algn="l">
              <a:defRPr sz="3200" b="0" i="0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55644" y="888975"/>
            <a:ext cx="9087556" cy="7493140"/>
          </a:xfrm>
        </p:spPr>
        <p:txBody>
          <a:bodyPr/>
          <a:lstStyle>
            <a:lvl1pPr>
              <a:defRPr sz="5000" b="0" i="0">
                <a:solidFill>
                  <a:srgbClr val="FDC227"/>
                </a:solidFill>
                <a:latin typeface="Gill Sans SemiBold"/>
                <a:cs typeface="Lucida Grande"/>
              </a:defRPr>
            </a:lvl1pPr>
            <a:lvl2pPr>
              <a:defRPr sz="5000" b="0" i="1">
                <a:latin typeface="Gill Sans SemiBold"/>
                <a:cs typeface="Lucida Grande"/>
              </a:defRPr>
            </a:lvl2pPr>
            <a:lvl3pPr>
              <a:defRPr sz="4300" b="0" i="1">
                <a:latin typeface="Gill Sans SemiBold"/>
                <a:cs typeface="Lucida Grande"/>
              </a:defRPr>
            </a:lvl3pPr>
            <a:lvl4pPr>
              <a:defRPr sz="3600" b="0" i="1">
                <a:latin typeface="Gill Sans SemiBold"/>
                <a:cs typeface="Lucida Grande"/>
              </a:defRPr>
            </a:lvl4pPr>
            <a:lvl5pPr>
              <a:defRPr sz="3600" b="0" i="1">
                <a:latin typeface="Gill Sans SemiBold"/>
                <a:cs typeface="Lucida Grande"/>
              </a:defRPr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3" y="2127365"/>
            <a:ext cx="5348112" cy="6254750"/>
          </a:xfrm>
        </p:spPr>
        <p:txBody>
          <a:bodyPr/>
          <a:lstStyle>
            <a:lvl1pPr marL="0" indent="0">
              <a:buNone/>
              <a:defRPr sz="2500">
                <a:solidFill>
                  <a:schemeClr val="bg1"/>
                </a:solidFill>
              </a:defRPr>
            </a:lvl1pPr>
            <a:lvl2pPr marL="812764" indent="0">
              <a:buNone/>
              <a:defRPr sz="2100"/>
            </a:lvl2pPr>
            <a:lvl3pPr marL="1625529" indent="0">
              <a:buNone/>
              <a:defRPr sz="1800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79514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6290" y="6400800"/>
            <a:ext cx="9753600" cy="755652"/>
          </a:xfrm>
          <a:prstGeom prst="rect">
            <a:avLst/>
          </a:prstGeom>
        </p:spPr>
        <p:txBody>
          <a:bodyPr lIns="162553" tIns="81276" rIns="162553" bIns="81276" anchor="b"/>
          <a:lstStyle>
            <a:lvl1pPr algn="l">
              <a:defRPr sz="3600" b="0">
                <a:solidFill>
                  <a:schemeClr val="bg1"/>
                </a:solidFill>
                <a:latin typeface="Gill Sans SemiBold"/>
                <a:cs typeface="Lucida Grand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86290" y="817033"/>
            <a:ext cx="9753600" cy="5486400"/>
          </a:xfrm>
        </p:spPr>
        <p:txBody>
          <a:bodyPr/>
          <a:lstStyle>
            <a:lvl1pPr marL="0" indent="0">
              <a:buNone/>
              <a:defRPr sz="5700"/>
            </a:lvl1pPr>
            <a:lvl2pPr marL="812764" indent="0">
              <a:buNone/>
              <a:defRPr sz="5000"/>
            </a:lvl2pPr>
            <a:lvl3pPr marL="1625529" indent="0">
              <a:buNone/>
              <a:defRPr sz="4300"/>
            </a:lvl3pPr>
            <a:lvl4pPr marL="2438293" indent="0">
              <a:buNone/>
              <a:defRPr sz="3600"/>
            </a:lvl4pPr>
            <a:lvl5pPr marL="3251058" indent="0">
              <a:buNone/>
              <a:defRPr sz="3600"/>
            </a:lvl5pPr>
            <a:lvl6pPr marL="4063822" indent="0">
              <a:buNone/>
              <a:defRPr sz="3600"/>
            </a:lvl6pPr>
            <a:lvl7pPr marL="4876587" indent="0">
              <a:buNone/>
              <a:defRPr sz="3600"/>
            </a:lvl7pPr>
            <a:lvl8pPr marL="5689351" indent="0">
              <a:buNone/>
              <a:defRPr sz="3600"/>
            </a:lvl8pPr>
            <a:lvl9pPr marL="6502116" indent="0">
              <a:buNone/>
              <a:defRPr sz="36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86290" y="7156451"/>
            <a:ext cx="9753600" cy="1073150"/>
          </a:xfrm>
        </p:spPr>
        <p:txBody>
          <a:bodyPr/>
          <a:lstStyle>
            <a:lvl1pPr marL="0" indent="0">
              <a:buNone/>
              <a:defRPr sz="2500" b="0" i="0">
                <a:solidFill>
                  <a:schemeClr val="bg1"/>
                </a:solidFill>
                <a:latin typeface="Gill Sans SemiBold"/>
                <a:cs typeface="Lucida Grande"/>
              </a:defRPr>
            </a:lvl1pPr>
            <a:lvl2pPr marL="812764" indent="0">
              <a:buNone/>
              <a:defRPr sz="2100"/>
            </a:lvl2pPr>
            <a:lvl3pPr marL="1625529" indent="0">
              <a:buNone/>
              <a:defRPr sz="1800"/>
            </a:lvl3pPr>
            <a:lvl4pPr marL="2438293" indent="0">
              <a:buNone/>
              <a:defRPr sz="1600"/>
            </a:lvl4pPr>
            <a:lvl5pPr marL="3251058" indent="0">
              <a:buNone/>
              <a:defRPr sz="1600"/>
            </a:lvl5pPr>
            <a:lvl6pPr marL="4063822" indent="0">
              <a:buNone/>
              <a:defRPr sz="1600"/>
            </a:lvl6pPr>
            <a:lvl7pPr marL="4876587" indent="0">
              <a:buNone/>
              <a:defRPr sz="1600"/>
            </a:lvl7pPr>
            <a:lvl8pPr marL="5689351" indent="0">
              <a:buNone/>
              <a:defRPr sz="1600"/>
            </a:lvl8pPr>
            <a:lvl9pPr marL="6502116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750291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op_Bar_Background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2133602"/>
            <a:ext cx="14630400" cy="6034617"/>
          </a:xfrm>
          <a:prstGeom prst="rect">
            <a:avLst/>
          </a:prstGeom>
        </p:spPr>
        <p:txBody>
          <a:bodyPr vert="horz" lIns="162553" tIns="81276" rIns="162553" bIns="8127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60716" y="114157"/>
            <a:ext cx="3198311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>
                <a:solidFill>
                  <a:srgbClr val="FFFFFF"/>
                </a:solidFill>
                <a:latin typeface="Lucida Grande"/>
                <a:cs typeface="Lucida Grande"/>
              </a:rPr>
              <a:t>Web Services – Part 7</a:t>
            </a:r>
            <a:endParaRPr lang="en-US" sz="23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13602247" y="33546"/>
            <a:ext cx="159530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b="0" dirty="0">
                <a:solidFill>
                  <a:schemeClr val="bg1"/>
                </a:solidFill>
                <a:latin typeface="Georgia"/>
                <a:cs typeface="Georgia"/>
              </a:rPr>
              <a:t>PYTHON</a:t>
            </a:r>
            <a:r>
              <a:rPr lang="en-US" sz="1700" baseline="0" dirty="0">
                <a:solidFill>
                  <a:schemeClr val="bg1"/>
                </a:solidFill>
                <a:latin typeface="Georgia"/>
                <a:cs typeface="Georgia"/>
              </a:rPr>
              <a:t> FOR</a:t>
            </a:r>
          </a:p>
          <a:p>
            <a:pPr algn="ctr"/>
            <a:r>
              <a:rPr lang="en-US" sz="1700" baseline="0" dirty="0">
                <a:solidFill>
                  <a:schemeClr val="bg1"/>
                </a:solidFill>
                <a:latin typeface="Georgia"/>
                <a:cs typeface="Georgia"/>
              </a:rPr>
              <a:t>EVERYBODY</a:t>
            </a:r>
            <a:endParaRPr lang="en-US" sz="1700" dirty="0">
              <a:solidFill>
                <a:schemeClr val="bg1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01049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04" r:id="rId10"/>
    <p:sldLayoutId id="2147483705" r:id="rId11"/>
  </p:sldLayoutIdLst>
  <p:hf sldNum="0" hdr="0" ftr="0" dt="0"/>
  <p:txStyles>
    <p:titleStyle>
      <a:lvl1pPr algn="ctr" defTabSz="812764" rtl="0" eaLnBrk="1" latinLnBrk="0" hangingPunct="1">
        <a:spcBef>
          <a:spcPct val="0"/>
        </a:spcBef>
        <a:buNone/>
        <a:defRPr sz="7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12764" rtl="0" eaLnBrk="1" latinLnBrk="0" hangingPunct="1">
        <a:spcBef>
          <a:spcPct val="20000"/>
        </a:spcBef>
        <a:buFont typeface="Arial"/>
        <a:buNone/>
        <a:defRPr sz="5700" b="1" i="0" kern="1200">
          <a:solidFill>
            <a:schemeClr val="bg1"/>
          </a:solidFill>
          <a:latin typeface="Gill Sans SemiBold"/>
          <a:ea typeface="+mn-ea"/>
          <a:cs typeface="Lucida Grande"/>
        </a:defRPr>
      </a:lvl1pPr>
      <a:lvl2pPr marL="1320742" indent="-507978" algn="l" defTabSz="812764" rtl="0" eaLnBrk="1" latinLnBrk="0" hangingPunct="1">
        <a:spcBef>
          <a:spcPct val="20000"/>
        </a:spcBef>
        <a:buFont typeface="Arial"/>
        <a:buChar char="–"/>
        <a:defRPr sz="3600" b="1" i="0" kern="1200">
          <a:solidFill>
            <a:schemeClr val="bg1"/>
          </a:solidFill>
          <a:latin typeface="Gill Sans SemiBold"/>
          <a:ea typeface="+mn-ea"/>
          <a:cs typeface="Lucida Grande"/>
        </a:defRPr>
      </a:lvl2pPr>
      <a:lvl3pPr marL="2031911" indent="-406382" algn="l" defTabSz="812764" rtl="0" eaLnBrk="1" latinLnBrk="0" hangingPunct="1">
        <a:spcBef>
          <a:spcPct val="20000"/>
        </a:spcBef>
        <a:buFont typeface="Arial"/>
        <a:buChar char="•"/>
        <a:defRPr sz="3200" b="0" i="1" kern="1200">
          <a:solidFill>
            <a:schemeClr val="bg1"/>
          </a:solidFill>
          <a:latin typeface="Gill Sans SemiBold"/>
          <a:ea typeface="+mn-ea"/>
          <a:cs typeface="Lucida Grande"/>
        </a:defRPr>
      </a:lvl3pPr>
      <a:lvl4pPr marL="2844676" indent="-406382" algn="l" defTabSz="812764" rtl="0" eaLnBrk="1" latinLnBrk="0" hangingPunct="1">
        <a:spcBef>
          <a:spcPct val="20000"/>
        </a:spcBef>
        <a:buFont typeface="Arial"/>
        <a:buChar char="–"/>
        <a:defRPr sz="2700" b="0" i="1" kern="1200">
          <a:solidFill>
            <a:schemeClr val="bg1"/>
          </a:solidFill>
          <a:latin typeface="Gill Sans SemiBold"/>
          <a:ea typeface="+mn-ea"/>
          <a:cs typeface="Lucida Grande"/>
        </a:defRPr>
      </a:lvl4pPr>
      <a:lvl5pPr marL="3657440" indent="-406382" algn="l" defTabSz="812764" rtl="0" eaLnBrk="1" latinLnBrk="0" hangingPunct="1">
        <a:spcBef>
          <a:spcPct val="20000"/>
        </a:spcBef>
        <a:buFont typeface="Arial"/>
        <a:buChar char="»"/>
        <a:defRPr sz="2100" b="0" i="1" kern="1200">
          <a:solidFill>
            <a:schemeClr val="bg1"/>
          </a:solidFill>
          <a:latin typeface="Gill Sans SemiBold"/>
          <a:ea typeface="+mn-ea"/>
          <a:cs typeface="Lucida Grande"/>
        </a:defRPr>
      </a:lvl5pPr>
      <a:lvl6pPr marL="4470204" indent="-406382" algn="l" defTabSz="812764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812764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812764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812764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81276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Web_servic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-chuck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hyperlink" Target="http://open.umich.edu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developers.google.com/maps/documentation/geocoding/" TargetMode="External"/><Relationship Id="rId10" Type="http://schemas.openxmlformats.org/officeDocument/2006/relationships/image" Target="../media/image7.png"/><Relationship Id="rId4" Type="http://schemas.openxmlformats.org/officeDocument/2006/relationships/hyperlink" Target="https://www.geoapify.com/" TargetMode="External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maps/documentation/geocoding/" TargetMode="External"/><Relationship Id="rId2" Type="http://schemas.openxmlformats.org/officeDocument/2006/relationships/hyperlink" Target="https://www.geoapify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developers.google.com/maps/documentation/geocoding/" TargetMode="External"/><Relationship Id="rId4" Type="http://schemas.openxmlformats.org/officeDocument/2006/relationships/hyperlink" Target="https://www.geoapify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ct val="25000"/>
              <a:buFont typeface="Cabin"/>
              <a:buNone/>
            </a:pPr>
            <a:r>
              <a:rPr lang="en-US" sz="7600" dirty="0">
                <a:solidFill>
                  <a:srgbClr val="00FF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APIs</a:t>
            </a:r>
            <a:endParaRPr lang="en-US" sz="7600" u="none" strike="noStrike" cap="none" dirty="0">
              <a:solidFill>
                <a:srgbClr val="FFD966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59A6FC1E-E0DC-3CB4-BD4C-6674F7AE49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75" name="Shape 575"/>
          <p:cNvSpPr txBox="1"/>
          <p:nvPr/>
        </p:nvSpPr>
        <p:spPr>
          <a:xfrm>
            <a:off x="3421475" y="7145285"/>
            <a:ext cx="94184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http://en.wikipedia.org/wiki/Web_services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Shape 609"/>
          <p:cNvSpPr txBox="1"/>
          <p:nvPr/>
        </p:nvSpPr>
        <p:spPr>
          <a:xfrm>
            <a:off x="542036" y="346327"/>
            <a:ext cx="12789916" cy="854273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import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urllib.request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urllib.parse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import http,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json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ssl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serviceurl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'https://py4e-data.dr-chuck.net/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opengeo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?'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while True: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address = input('Enter location: ')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if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len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(address) &lt; 1: break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address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address.strip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dict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['q'] = address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serviceurl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urllib.parse.urlencode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parms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print('Retrieving',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uh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urllib.request.urlopen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url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context=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ctx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data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uh.read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().decode()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print('Retrieved',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len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(data), 'characters', data[:20].replace('\n', ' '))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json.loads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(data)</a:t>
            </a:r>
          </a:p>
          <a:p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']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']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print('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lat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'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',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lon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location =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['features'][0]['properties']['formatted']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11786787" y="7188323"/>
            <a:ext cx="3316393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b="1" u="none" strike="noStrike" cap="none" dirty="0" err="1">
                <a:solidFill>
                  <a:srgbClr val="FFFF00"/>
                </a:solidFill>
                <a:latin typeface="Courier"/>
                <a:ea typeface="Arial" charset="0"/>
                <a:cs typeface="Courier"/>
                <a:sym typeface="Cabin"/>
              </a:rPr>
              <a:t>opengeo.py</a:t>
            </a:r>
            <a:endParaRPr lang="en-US" sz="3600" b="1" u="none" strike="noStrike" cap="none" dirty="0">
              <a:solidFill>
                <a:srgbClr val="FFFF00"/>
              </a:solidFill>
              <a:latin typeface="Courier"/>
              <a:ea typeface="Arial" charset="0"/>
              <a:cs typeface="Courier"/>
              <a:sym typeface="Cabin"/>
            </a:endParaRPr>
          </a:p>
        </p:txBody>
      </p:sp>
      <p:sp>
        <p:nvSpPr>
          <p:cNvPr id="611" name="Shape 611"/>
          <p:cNvSpPr txBox="1"/>
          <p:nvPr/>
        </p:nvSpPr>
        <p:spPr>
          <a:xfrm>
            <a:off x="8921162" y="1955677"/>
            <a:ext cx="7953248" cy="23876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Enter location: Ann Arbor, MI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Retrieving https://py4e-data.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dr-chuck.net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opengeo?q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=Ann+Arbor%2C+MI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Retrieved 1319 characters {"type":"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FeatureColl</a:t>
            </a:r>
            <a:endParaRPr lang="en-US" sz="2600" u="none" strike="noStrike" cap="none" dirty="0">
              <a:solidFill>
                <a:srgbClr val="FF00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lat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42.2681569 </a:t>
            </a:r>
            <a:r>
              <a:rPr lang="en-US" sz="2600" u="none" strike="noStrike" cap="none" dirty="0" err="1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lon</a:t>
            </a: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-83.7312291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600" u="none" strike="noStrike" cap="none" dirty="0">
                <a:solidFill>
                  <a:srgbClr val="FF0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Ann Arbor, MI, United States of America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7600" u="none" strike="noStrike" cap="none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Summary</a:t>
            </a:r>
          </a:p>
        </p:txBody>
      </p:sp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Service Oriented Architecture - allows an application to be broken into parts and distributed across a network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 Application Program Interface (API) is a contract for interaction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Web Services provide infrastructure for applications cooperating (an API) over a network - SOAP and REST are two styles of web services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3500"/>
              </a:spcBef>
              <a:spcAft>
                <a:spcPts val="1000"/>
              </a:spcAft>
              <a:buSzPct val="100000"/>
              <a:buFont typeface="Cabin"/>
            </a:pPr>
            <a:r>
              <a:rPr lang="en-US" sz="3600" u="none" strike="noStrike" cap="none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XML and JSON are serialization formats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 txBox="1">
            <a:spLocks noGrp="1"/>
          </p:cNvSpPr>
          <p:nvPr>
            <p:ph type="title" idx="4294967295"/>
          </p:nvPr>
        </p:nvSpPr>
        <p:spPr>
          <a:xfrm>
            <a:off x="0" y="1120775"/>
            <a:ext cx="12206288" cy="81121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>
                <a:solidFill>
                  <a:srgbClr val="FFFF00"/>
                </a:solidFill>
              </a:rPr>
              <a:t>Acknowledgements / Contributions</a:t>
            </a:r>
          </a:p>
        </p:txBody>
      </p:sp>
      <p:sp>
        <p:nvSpPr>
          <p:cNvPr id="686" name="Shape 686"/>
          <p:cNvSpPr txBox="1"/>
          <p:nvPr/>
        </p:nvSpPr>
        <p:spPr>
          <a:xfrm>
            <a:off x="1206100" y="2261619"/>
            <a:ext cx="6797699" cy="577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FF"/>
                </a:solidFill>
              </a:rPr>
              <a:t>These slides are Copyright 2010-  Charles R. Severance (</a:t>
            </a:r>
            <a:r>
              <a:rPr lang="en-US" sz="1800" u="sng" dirty="0">
                <a:solidFill>
                  <a:srgbClr val="FFFF00"/>
                </a:solidFill>
                <a:hlinkClick r:id="rId3"/>
              </a:rPr>
              <a:t>www.dr-chuck.com</a:t>
            </a:r>
            <a:r>
              <a:rPr lang="en-US" sz="1800" dirty="0">
                <a:solidFill>
                  <a:srgbClr val="FFFFFF"/>
                </a:solidFill>
              </a:rPr>
              <a:t>) of the University of Michigan School of Information and </a:t>
            </a:r>
            <a:r>
              <a:rPr lang="en-US" sz="1800" u="sng" dirty="0">
                <a:solidFill>
                  <a:srgbClr val="FFFF00"/>
                </a:solidFill>
                <a:hlinkClick r:id="rId4"/>
              </a:rPr>
              <a:t>open.umich.edu</a:t>
            </a:r>
            <a:r>
              <a:rPr lang="en-US" sz="1800" dirty="0">
                <a:solidFill>
                  <a:srgbClr val="FFFF00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FF"/>
                </a:solidFill>
              </a:rPr>
              <a:t>Initial Development: Charles Severance, University of Michigan School of Information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rgbClr val="FFFFFF"/>
                </a:solidFill>
              </a:rPr>
              <a:t>… Insert new Contributors here</a:t>
            </a:r>
          </a:p>
        </p:txBody>
      </p:sp>
      <p:pic>
        <p:nvPicPr>
          <p:cNvPr id="687" name="Shape 68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7900" y="1014543"/>
            <a:ext cx="1024800" cy="102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Shape 68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897687" y="1192743"/>
            <a:ext cx="1968599" cy="6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Shape 689"/>
          <p:cNvSpPr txBox="1"/>
          <p:nvPr/>
        </p:nvSpPr>
        <p:spPr>
          <a:xfrm>
            <a:off x="8704400" y="2392094"/>
            <a:ext cx="6797699" cy="56477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</a:rPr>
              <a:t>...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https://www.geoapify.com/</a:t>
            </a:r>
            <a:endParaRPr lang="en-US" sz="3000" u="sng" strike="noStrike" cap="none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  <a:sym typeface="Cabin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1A1A12-CBD4-2A4C-9E76-F8DC863CB8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7551" y="670180"/>
            <a:ext cx="10202742" cy="7573708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B3767B2-BD88-2140-481E-29374AFB29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80A4D3-86D7-13B0-EA0C-6FB3010A586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57550" y="670181"/>
            <a:ext cx="10202741" cy="757370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2542215-95BC-E90D-DAB2-AE5315EE61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57550" y="670181"/>
            <a:ext cx="10202741" cy="757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05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9E9682-0D28-2DD0-9E7D-459D01EF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 APIs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BF95CB-1BBC-F34A-CC54-F668B0ABFB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There are organizations that put up public APIs and sell access to those APIs</a:t>
            </a:r>
          </a:p>
          <a:p>
            <a:r>
              <a:rPr lang="en-US" sz="4400" dirty="0"/>
              <a:t>We will explore a geocoding API based on the OpenStreetMap data</a:t>
            </a:r>
          </a:p>
          <a:p>
            <a:r>
              <a:rPr lang="en-US" sz="4400" dirty="0"/>
              <a:t>You need an account to access this API</a:t>
            </a:r>
          </a:p>
          <a:p>
            <a:r>
              <a:rPr lang="en-US" sz="4400" dirty="0"/>
              <a:t>There is a free level of requests</a:t>
            </a:r>
          </a:p>
          <a:p>
            <a:r>
              <a:rPr lang="en-US" sz="4400" dirty="0"/>
              <a:t>You pay above that rate of usage</a:t>
            </a:r>
          </a:p>
        </p:txBody>
      </p:sp>
      <p:sp>
        <p:nvSpPr>
          <p:cNvPr id="2" name="Shape 596">
            <a:extLst>
              <a:ext uri="{FF2B5EF4-FFF2-40B4-BE49-F238E27FC236}">
                <a16:creationId xmlns:a16="http://schemas.microsoft.com/office/drawing/2014/main" id="{ED66BD64-7752-F42B-9CBD-1F277CC0E90D}"/>
              </a:ext>
            </a:extLst>
          </p:cNvPr>
          <p:cNvSpPr txBox="1"/>
          <p:nvPr/>
        </p:nvSpPr>
        <p:spPr>
          <a:xfrm>
            <a:off x="1962274" y="7927816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https://www.geoapify.com/</a:t>
            </a:r>
            <a:endParaRPr lang="en-US" sz="3000" u="sng" strike="noStrike" cap="none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  <a:sym typeface="Cabin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57484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sp>
        <p:nvSpPr>
          <p:cNvPr id="596" name="Shape 596"/>
          <p:cNvSpPr txBox="1"/>
          <p:nvPr/>
        </p:nvSpPr>
        <p:spPr>
          <a:xfrm>
            <a:off x="1962274" y="8354683"/>
            <a:ext cx="13226099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000" u="sng" strike="noStrike" cap="none" dirty="0">
                <a:solidFill>
                  <a:srgbClr val="FFFF00"/>
                </a:solidFill>
                <a:latin typeface="Arial" charset="0"/>
                <a:ea typeface="Arial" charset="0"/>
                <a:cs typeface="Arial" charset="0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https://www.geoapify.com/</a:t>
            </a:r>
            <a:endParaRPr lang="en-US" sz="3000" u="sng" strike="noStrike" cap="none" dirty="0">
              <a:solidFill>
                <a:srgbClr val="FFFF00"/>
              </a:solidFill>
              <a:latin typeface="Arial" charset="0"/>
              <a:ea typeface="Arial" charset="0"/>
              <a:cs typeface="Arial" charset="0"/>
              <a:sym typeface="Cabin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83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1A1A12-CBD4-2A4C-9E76-F8DC863CB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7551" y="670180"/>
            <a:ext cx="10202742" cy="757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1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1A1A12-CBD4-2A4C-9E76-F8DC863CB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7551" y="670180"/>
            <a:ext cx="10202742" cy="7573708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B3767B2-BD88-2140-481E-29374AFB2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811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1A1A12-CBD4-2A4C-9E76-F8DC863CB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7551" y="670180"/>
            <a:ext cx="10202742" cy="7573708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B3767B2-BD88-2140-481E-29374AFB2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80A4D3-86D7-13B0-EA0C-6FB3010A58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7550" y="670181"/>
            <a:ext cx="10202741" cy="757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5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website&#10;&#10;Description automatically generated">
            <a:extLst>
              <a:ext uri="{FF2B5EF4-FFF2-40B4-BE49-F238E27FC236}">
                <a16:creationId xmlns:a16="http://schemas.microsoft.com/office/drawing/2014/main" id="{DF5BE180-FFF3-A817-8B19-D2160489F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D5D74BA1-FA37-1617-0ABD-0EF0D63CC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11A1A12-CBD4-2A4C-9E76-F8DC863CB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7551" y="670180"/>
            <a:ext cx="10202742" cy="7573708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B3767B2-BD88-2140-481E-29374AFB29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57551" y="670181"/>
            <a:ext cx="10202742" cy="757370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180A4D3-86D7-13B0-EA0C-6FB3010A58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7550" y="670181"/>
            <a:ext cx="10202741" cy="7573707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2542215-95BC-E90D-DAB2-AE5315EE61C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7550" y="670181"/>
            <a:ext cx="10202741" cy="757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21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A19DE-65DE-101B-0384-F4923D53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API Proxy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87FFF-AC74-11AB-4AC9-C21ABF197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5700" y="2603501"/>
            <a:ext cx="13932000" cy="296916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To avoid making you get an account, I have a well-hidden web server that acts as a proxy for the </a:t>
            </a:r>
            <a:r>
              <a:rPr lang="en-US" dirty="0" err="1"/>
              <a:t>Geoapify</a:t>
            </a:r>
            <a:r>
              <a:rPr lang="en-US" dirty="0"/>
              <a:t> data</a:t>
            </a:r>
          </a:p>
          <a:p>
            <a:r>
              <a:rPr lang="en-US" dirty="0"/>
              <a:t>This proxy does not require a password – but it does have rate limits and is heavily cached using an edge-caching service for performance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E19621B-85FB-CA31-005B-ABDA9BD8CDE2}"/>
              </a:ext>
            </a:extLst>
          </p:cNvPr>
          <p:cNvSpPr/>
          <p:nvPr/>
        </p:nvSpPr>
        <p:spPr>
          <a:xfrm>
            <a:off x="12648910" y="6258693"/>
            <a:ext cx="2208362" cy="1153394"/>
          </a:xfrm>
          <a:prstGeom prst="roundRect">
            <a:avLst/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Geoapi</a:t>
            </a:r>
            <a:endParaRPr lang="en-US" sz="40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1A37225-FF6F-BA9D-6C26-969A492E3427}"/>
              </a:ext>
            </a:extLst>
          </p:cNvPr>
          <p:cNvSpPr/>
          <p:nvPr/>
        </p:nvSpPr>
        <p:spPr>
          <a:xfrm>
            <a:off x="8906400" y="6258693"/>
            <a:ext cx="2756712" cy="1153394"/>
          </a:xfrm>
          <a:prstGeom prst="roundRect">
            <a:avLst/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py4e-data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1018241-45CF-13BB-BC1A-266A0330F10E}"/>
              </a:ext>
            </a:extLst>
          </p:cNvPr>
          <p:cNvSpPr/>
          <p:nvPr/>
        </p:nvSpPr>
        <p:spPr>
          <a:xfrm>
            <a:off x="5163892" y="6258693"/>
            <a:ext cx="2756712" cy="1153394"/>
          </a:xfrm>
          <a:prstGeom prst="roundRect">
            <a:avLst/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cloudflare</a:t>
            </a:r>
            <a:endParaRPr lang="en-US" sz="40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FA405F-B18B-BA9E-D7C4-CFB02C01509A}"/>
              </a:ext>
            </a:extLst>
          </p:cNvPr>
          <p:cNvSpPr/>
          <p:nvPr/>
        </p:nvSpPr>
        <p:spPr>
          <a:xfrm>
            <a:off x="1421384" y="6258693"/>
            <a:ext cx="2756712" cy="1153394"/>
          </a:xfrm>
          <a:prstGeom prst="roundRect">
            <a:avLst/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Your code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DB50DB50-F791-9D4A-247F-870D772CAEBD}"/>
              </a:ext>
            </a:extLst>
          </p:cNvPr>
          <p:cNvSpPr/>
          <p:nvPr/>
        </p:nvSpPr>
        <p:spPr>
          <a:xfrm>
            <a:off x="4323522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>
            <a:extLst>
              <a:ext uri="{FF2B5EF4-FFF2-40B4-BE49-F238E27FC236}">
                <a16:creationId xmlns:a16="http://schemas.microsoft.com/office/drawing/2014/main" id="{2274411F-888A-5122-E46F-7B4833980EED}"/>
              </a:ext>
            </a:extLst>
          </p:cNvPr>
          <p:cNvSpPr/>
          <p:nvPr/>
        </p:nvSpPr>
        <p:spPr>
          <a:xfrm>
            <a:off x="8066030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3B60E07F-99AE-3D3E-9721-5E33D296352A}"/>
              </a:ext>
            </a:extLst>
          </p:cNvPr>
          <p:cNvSpPr/>
          <p:nvPr/>
        </p:nvSpPr>
        <p:spPr>
          <a:xfrm>
            <a:off x="11808538" y="6588502"/>
            <a:ext cx="694944" cy="493776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27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 txBox="1"/>
          <p:nvPr/>
        </p:nvSpPr>
        <p:spPr>
          <a:xfrm>
            <a:off x="596900" y="971550"/>
            <a:ext cx="9202708" cy="729255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"type": "</a:t>
            </a:r>
            <a:r>
              <a:rPr lang="en-US" sz="2000" dirty="0" err="1">
                <a:solidFill>
                  <a:schemeClr val="bg1"/>
                </a:solidFill>
              </a:rPr>
              <a:t>FeatureCollection</a:t>
            </a:r>
            <a:r>
              <a:rPr lang="en-US" sz="2000" dirty="0">
                <a:solidFill>
                  <a:schemeClr val="bg1"/>
                </a:solidFill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"features":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"type": "Feature",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"properties":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datasource</a:t>
            </a:r>
            <a:r>
              <a:rPr lang="en-US" sz="2000" dirty="0">
                <a:solidFill>
                  <a:schemeClr val="bg1"/>
                </a:solidFill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  "</a:t>
            </a:r>
            <a:r>
              <a:rPr lang="en-US" sz="2000" dirty="0" err="1">
                <a:solidFill>
                  <a:schemeClr val="bg1"/>
                </a:solidFill>
              </a:rPr>
              <a:t>sourcename</a:t>
            </a:r>
            <a:r>
              <a:rPr lang="en-US" sz="2000" dirty="0">
                <a:solidFill>
                  <a:schemeClr val="bg1"/>
                </a:solidFill>
              </a:rPr>
              <a:t>": "</a:t>
            </a:r>
            <a:r>
              <a:rPr lang="en-US" sz="2000" dirty="0" err="1">
                <a:solidFill>
                  <a:schemeClr val="bg1"/>
                </a:solidFill>
              </a:rPr>
              <a:t>openstreetmap</a:t>
            </a:r>
            <a:r>
              <a:rPr lang="en-US" sz="2000" dirty="0">
                <a:solidFill>
                  <a:schemeClr val="bg1"/>
                </a:solidFill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  "attribution": "© OpenStreetMap contributors",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  "license": "Open Database License",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  "</a:t>
            </a:r>
            <a:r>
              <a:rPr lang="en-US" sz="2000" dirty="0" err="1">
                <a:solidFill>
                  <a:schemeClr val="bg1"/>
                </a:solidFill>
              </a:rPr>
              <a:t>url</a:t>
            </a:r>
            <a:r>
              <a:rPr lang="en-US" sz="2000" dirty="0">
                <a:solidFill>
                  <a:schemeClr val="bg1"/>
                </a:solidFill>
              </a:rPr>
              <a:t>": "https://</a:t>
            </a:r>
            <a:r>
              <a:rPr lang="en-US" sz="2000" dirty="0" err="1">
                <a:solidFill>
                  <a:schemeClr val="bg1"/>
                </a:solidFill>
              </a:rPr>
              <a:t>www.openstreetmap.org</a:t>
            </a:r>
            <a:r>
              <a:rPr lang="en-US" sz="2000" dirty="0">
                <a:solidFill>
                  <a:schemeClr val="bg1"/>
                </a:solidFill>
              </a:rPr>
              <a:t>/copyright"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"country": "United States",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country_code</a:t>
            </a:r>
            <a:r>
              <a:rPr lang="en-US" sz="2000" dirty="0">
                <a:solidFill>
                  <a:schemeClr val="bg1"/>
                </a:solidFill>
              </a:rPr>
              <a:t>": "us",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"state": "Michigan",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"county": "Washtenaw County",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"city": "Ann Arbor",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lon</a:t>
            </a:r>
            <a:r>
              <a:rPr lang="en-US" sz="2000" dirty="0">
                <a:solidFill>
                  <a:schemeClr val="bg1"/>
                </a:solidFill>
              </a:rPr>
              <a:t>": -83.7312291,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lat</a:t>
            </a:r>
            <a:r>
              <a:rPr lang="en-US" sz="2000" dirty="0">
                <a:solidFill>
                  <a:schemeClr val="bg1"/>
                </a:solidFill>
              </a:rPr>
              <a:t>": 42.2681569,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state_code</a:t>
            </a:r>
            <a:r>
              <a:rPr lang="en-US" sz="2000" dirty="0">
                <a:solidFill>
                  <a:schemeClr val="bg1"/>
                </a:solidFill>
              </a:rPr>
              <a:t>": "MI",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</a:t>
            </a:r>
            <a:r>
              <a:rPr lang="en-US" sz="2000" dirty="0" err="1">
                <a:solidFill>
                  <a:schemeClr val="bg1"/>
                </a:solidFill>
              </a:rPr>
              <a:t>result_type</a:t>
            </a:r>
            <a:r>
              <a:rPr lang="en-US" sz="2000" dirty="0">
                <a:solidFill>
                  <a:schemeClr val="bg1"/>
                </a:solidFill>
              </a:rPr>
              <a:t>": "city",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ourier New"/>
              <a:buNone/>
            </a:pPr>
            <a:r>
              <a:rPr lang="en-US" sz="2000" dirty="0">
                <a:solidFill>
                  <a:schemeClr val="bg1"/>
                </a:solidFill>
              </a:rPr>
              <a:t>        "formatted": "Ann Arbor, MI, United States of America",</a:t>
            </a:r>
            <a:endParaRPr lang="en-US" sz="1600" b="1" i="0" u="none" strike="noStrike" cap="none" dirty="0">
              <a:solidFill>
                <a:schemeClr val="bg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4" name="Shape 604"/>
          <p:cNvSpPr txBox="1"/>
          <p:nvPr/>
        </p:nvSpPr>
        <p:spPr>
          <a:xfrm>
            <a:off x="5522259" y="971550"/>
            <a:ext cx="10733741" cy="863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ct val="25000"/>
              <a:buFont typeface="Cabin"/>
              <a:buNone/>
            </a:pPr>
            <a:r>
              <a:rPr lang="en-US" sz="2400" b="1" u="none" strike="noStrike" cap="none" dirty="0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http://py4e-data.dr-chuck.net/</a:t>
            </a:r>
            <a:r>
              <a:rPr lang="en-US" sz="2400" b="1" u="none" strike="noStrike" cap="none" dirty="0" err="1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opengeo?q</a:t>
            </a:r>
            <a:r>
              <a:rPr lang="en-US" sz="2400" b="1" u="none" strike="noStrike" cap="none" dirty="0">
                <a:solidFill>
                  <a:srgbClr val="FF00FF"/>
                </a:solidFill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  <a:sym typeface="Cabin"/>
              </a:rPr>
              <a:t>=Ann+Arbor%2C+MI</a:t>
            </a:r>
          </a:p>
        </p:txBody>
      </p:sp>
      <p:sp>
        <p:nvSpPr>
          <p:cNvPr id="5" name="Shape 610"/>
          <p:cNvSpPr txBox="1"/>
          <p:nvPr/>
        </p:nvSpPr>
        <p:spPr>
          <a:xfrm>
            <a:off x="11915250" y="6938594"/>
            <a:ext cx="3316393" cy="6221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25000"/>
              <a:buFont typeface="Cabin"/>
              <a:buNone/>
            </a:pPr>
            <a:r>
              <a:rPr lang="en-US" sz="3600" b="1" u="none" strike="noStrike" cap="none" dirty="0" err="1">
                <a:solidFill>
                  <a:srgbClr val="FFFF00"/>
                </a:solidFill>
                <a:latin typeface="Courier"/>
                <a:ea typeface="Arial" charset="0"/>
                <a:cs typeface="Courier"/>
                <a:sym typeface="Cabin"/>
              </a:rPr>
              <a:t>opengeo.py</a:t>
            </a:r>
            <a:endParaRPr lang="en-US" sz="3600" b="1" u="none" strike="noStrike" cap="none" dirty="0">
              <a:solidFill>
                <a:srgbClr val="FFFF00"/>
              </a:solidFill>
              <a:latin typeface="Courier"/>
              <a:ea typeface="Arial" charset="0"/>
              <a:cs typeface="Courier"/>
              <a:sym typeface="Cabi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C76C61-5C3D-101F-7882-B36DBE7CDDB2}"/>
              </a:ext>
            </a:extLst>
          </p:cNvPr>
          <p:cNvSpPr txBox="1"/>
          <p:nvPr/>
        </p:nvSpPr>
        <p:spPr>
          <a:xfrm>
            <a:off x="11213291" y="5029480"/>
            <a:ext cx="3629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Note, for this course, we operate through a proxy of the </a:t>
            </a:r>
            <a:r>
              <a:rPr lang="en-US" sz="2000" dirty="0" err="1">
                <a:solidFill>
                  <a:schemeClr val="bg1"/>
                </a:solidFill>
              </a:rPr>
              <a:t>geoapi</a:t>
            </a:r>
            <a:r>
              <a:rPr lang="en-US" sz="2000" dirty="0">
                <a:solidFill>
                  <a:schemeClr val="bg1"/>
                </a:solidFill>
              </a:rPr>
              <a:t> data to avoid rate limitation and authentication.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071215_powerpoint_template_b">
  <a:themeElements>
    <a:clrScheme name="Custom 10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118987"/>
      </a:hlink>
      <a:folHlink>
        <a:srgbClr val="919191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ythonlearn-13-WebServices-G_AH_120616_CS" id="{BDDBACE9-78E9-6047-B053-78E744F6A0F8}" vid="{E915A69C-0F33-3D44-9E03-035310AE205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1156</TotalTime>
  <Words>761</Words>
  <Application>Microsoft Macintosh PowerPoint</Application>
  <PresentationFormat>Custom</PresentationFormat>
  <Paragraphs>88</Paragraphs>
  <Slides>13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Cabin</vt:lpstr>
      <vt:lpstr>Courier</vt:lpstr>
      <vt:lpstr>Courier New</vt:lpstr>
      <vt:lpstr>Georgia</vt:lpstr>
      <vt:lpstr>Gill Sans SemiBold</vt:lpstr>
      <vt:lpstr>Lucida Grande</vt:lpstr>
      <vt:lpstr>Times New Roman</vt:lpstr>
      <vt:lpstr>071215_powerpoint_template_b</vt:lpstr>
      <vt:lpstr>APIs</vt:lpstr>
      <vt:lpstr>There Are Many APIs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API Proxy</vt:lpstr>
      <vt:lpstr>PowerPoint Presentation</vt:lpstr>
      <vt:lpstr>PowerPoint Presentation</vt:lpstr>
      <vt:lpstr>Summary</vt:lpstr>
      <vt:lpstr>Acknowledgements / Contributions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Web Services</dc:title>
  <cp:lastModifiedBy>Studio B Presentation</cp:lastModifiedBy>
  <cp:revision>41</cp:revision>
  <dcterms:modified xsi:type="dcterms:W3CDTF">2024-02-05T15:16:02Z</dcterms:modified>
</cp:coreProperties>
</file>